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1" r:id="rId2"/>
    <p:sldId id="334" r:id="rId3"/>
    <p:sldId id="335" r:id="rId4"/>
    <p:sldId id="333" r:id="rId5"/>
    <p:sldId id="336" r:id="rId6"/>
    <p:sldId id="337" r:id="rId7"/>
  </p:sldIdLst>
  <p:sldSz cx="16256000" cy="9144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93"/>
    <a:srgbClr val="4687E6"/>
    <a:srgbClr val="D6D6D6"/>
    <a:srgbClr val="F2F2F2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5439"/>
  </p:normalViewPr>
  <p:slideViewPr>
    <p:cSldViewPr snapToGrid="0" snapToObjects="1">
      <p:cViewPr varScale="1">
        <p:scale>
          <a:sx n="49" d="100"/>
          <a:sy n="49" d="100"/>
        </p:scale>
        <p:origin x="852" y="24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900120"/>
            <a:ext cx="1584325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60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9" r:id="rId3"/>
    <p:sldLayoutId id="2147483693" r:id="rId4"/>
    <p:sldLayoutId id="2147483670" r:id="rId5"/>
    <p:sldLayoutId id="2147483694" r:id="rId6"/>
    <p:sldLayoutId id="2147483695" r:id="rId7"/>
    <p:sldLayoutId id="2147483669" r:id="rId8"/>
    <p:sldLayoutId id="2147483696" r:id="rId9"/>
    <p:sldLayoutId id="2147483671" r:id="rId10"/>
    <p:sldLayoutId id="2147483711" r:id="rId11"/>
    <p:sldLayoutId id="2147483699" r:id="rId12"/>
    <p:sldLayoutId id="2147483697" r:id="rId13"/>
    <p:sldLayoutId id="2147483700" r:id="rId14"/>
    <p:sldLayoutId id="2147483663" r:id="rId15"/>
    <p:sldLayoutId id="2147483710" r:id="rId16"/>
    <p:sldLayoutId id="2147483712" r:id="rId17"/>
    <p:sldLayoutId id="2147483713" r:id="rId18"/>
    <p:sldLayoutId id="2147483673" r:id="rId19"/>
    <p:sldLayoutId id="2147483708" r:id="rId20"/>
    <p:sldLayoutId id="2147483698" r:id="rId21"/>
    <p:sldLayoutId id="2147483666" r:id="rId22"/>
    <p:sldLayoutId id="2147483677" r:id="rId23"/>
    <p:sldLayoutId id="2147483702" r:id="rId24"/>
    <p:sldLayoutId id="2147483703" r:id="rId25"/>
    <p:sldLayoutId id="2147483701" r:id="rId26"/>
    <p:sldLayoutId id="2147483704" r:id="rId27"/>
    <p:sldLayoutId id="2147483705" r:id="rId28"/>
    <p:sldLayoutId id="2147483679" r:id="rId29"/>
    <p:sldLayoutId id="2147483706" r:id="rId30"/>
    <p:sldLayoutId id="2147483707" r:id="rId31"/>
    <p:sldLayoutId id="2147483664" r:id="rId32"/>
    <p:sldLayoutId id="2147483709" r:id="rId33"/>
    <p:sldLayoutId id="2147483667" r:id="rId34"/>
    <p:sldLayoutId id="2147483714" r:id="rId3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egia.com/app/Data/ProjectImages/13392/Mr._JC_Burgelman_keynote_speech._Nordic_Open_Science_Conference_2018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nordforsk.org/en/news/nordic-open-science-on-the-agenda-in-stockhol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egia.com/app/Data/ProjectImages/13392/Mr._JC_Burgelman_keynote_speech._Nordic_Open_Science_Conference_2018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nordforsk.org/en/news/nordic-open-science-on-the-agenda-in-stockhol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osc-hub.eu/catalogue/ENES%20Climate%20Analytics%20Service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s://www.egi.eu/" TargetMode="External"/><Relationship Id="rId7" Type="http://schemas.openxmlformats.org/officeDocument/2006/relationships/hyperlink" Target="https://www.eosc-hub.eu/catalogue/Dynamic%20On%20Demand%20Analysis%20Service" TargetMode="External"/><Relationship Id="rId12" Type="http://schemas.openxmlformats.org/officeDocument/2006/relationships/hyperlink" Target="https://ec.europa.eu/research/openscience/index.cfm?pg=open-science-cloud" TargetMode="External"/><Relationship Id="rId2" Type="http://schemas.openxmlformats.org/officeDocument/2006/relationships/hyperlink" Target="https://www.eosc-portal.e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prace-ri.eu/" TargetMode="External"/><Relationship Id="rId11" Type="http://schemas.openxmlformats.org/officeDocument/2006/relationships/hyperlink" Target="https://guidelines.openaire.eu/en/latest/" TargetMode="External"/><Relationship Id="rId5" Type="http://schemas.openxmlformats.org/officeDocument/2006/relationships/hyperlink" Target="https://www.openaire.eu/" TargetMode="External"/><Relationship Id="rId10" Type="http://schemas.openxmlformats.org/officeDocument/2006/relationships/hyperlink" Target="https://www.eosc-hub.eu/catalogue/WeNMR%20suite%20for%20Structural%20Biology" TargetMode="External"/><Relationship Id="rId4" Type="http://schemas.openxmlformats.org/officeDocument/2006/relationships/hyperlink" Target="https://www.geant.org/" TargetMode="External"/><Relationship Id="rId9" Type="http://schemas.openxmlformats.org/officeDocument/2006/relationships/hyperlink" Target="https://www.eosc-hub.eu/catalogue/OPENCoas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ieur.org/coalition-s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a2020.org/b14-conference/final-statement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 smtClean="0"/>
              <a:t>Odprta znanost v Evropskem raziskovalnem prostoru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5973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3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28" y="307292"/>
            <a:ext cx="10771165" cy="807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86137" y="5790301"/>
            <a:ext cx="5034987" cy="2065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algn="l"/>
            <a:r>
              <a:rPr kumimoji="0" lang="sl-SI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Jean-Claude </a:t>
            </a:r>
            <a:r>
              <a:rPr kumimoji="0" lang="sl-SI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Burgelman</a:t>
            </a:r>
            <a:r>
              <a:rPr kumimoji="0" lang="sl-SI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Evropska komisija,</a:t>
            </a:r>
            <a:r>
              <a:rPr kumimoji="0" lang="sl-SI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na </a:t>
            </a:r>
            <a:r>
              <a:rPr lang="sl-SI" dirty="0" err="1">
                <a:hlinkClick r:id="rId4"/>
              </a:rPr>
              <a:t>Nordic</a:t>
            </a:r>
            <a:r>
              <a:rPr lang="sl-SI" dirty="0">
                <a:hlinkClick r:id="rId4"/>
              </a:rPr>
              <a:t> Open </a:t>
            </a:r>
            <a:r>
              <a:rPr lang="sl-SI" dirty="0" err="1">
                <a:hlinkClick r:id="rId4"/>
              </a:rPr>
              <a:t>Science</a:t>
            </a:r>
            <a:r>
              <a:rPr lang="sl-SI" dirty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Conference</a:t>
            </a:r>
            <a:r>
              <a:rPr lang="sl-SI" dirty="0" smtClean="0"/>
              <a:t> (15. </a:t>
            </a:r>
            <a:r>
              <a:rPr lang="sl-SI" dirty="0"/>
              <a:t>11. </a:t>
            </a:r>
            <a:r>
              <a:rPr lang="sl-SI" dirty="0" smtClean="0"/>
              <a:t>2018)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485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95" y="272567"/>
            <a:ext cx="10877296" cy="81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13108" y="6230139"/>
            <a:ext cx="5034987" cy="2065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algn="l"/>
            <a:r>
              <a:rPr kumimoji="0" lang="sl-SI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Jean-Claude </a:t>
            </a:r>
            <a:r>
              <a:rPr kumimoji="0" lang="sl-SI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Burgelman</a:t>
            </a:r>
            <a:r>
              <a:rPr kumimoji="0" lang="sl-SI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Evropska komisija,</a:t>
            </a:r>
            <a:r>
              <a:rPr kumimoji="0" lang="sl-SI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na </a:t>
            </a:r>
            <a:r>
              <a:rPr lang="sl-SI" dirty="0" err="1">
                <a:hlinkClick r:id="rId4"/>
              </a:rPr>
              <a:t>Nordic</a:t>
            </a:r>
            <a:r>
              <a:rPr lang="sl-SI" dirty="0">
                <a:hlinkClick r:id="rId4"/>
              </a:rPr>
              <a:t> Open </a:t>
            </a:r>
            <a:r>
              <a:rPr lang="sl-SI" dirty="0" err="1">
                <a:hlinkClick r:id="rId4"/>
              </a:rPr>
              <a:t>Science</a:t>
            </a:r>
            <a:r>
              <a:rPr lang="sl-SI" dirty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Conference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sl-SI" dirty="0" smtClean="0"/>
              <a:t>15. 11</a:t>
            </a:r>
            <a:r>
              <a:rPr lang="sl-SI" dirty="0"/>
              <a:t>. </a:t>
            </a:r>
            <a:r>
              <a:rPr lang="sl-SI" dirty="0" smtClean="0"/>
              <a:t>2018)</a:t>
            </a:r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3812835" y="3518707"/>
            <a:ext cx="1435260" cy="266218"/>
          </a:xfrm>
          <a:prstGeom prst="rightArrow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3812835" y="4516954"/>
            <a:ext cx="1435260" cy="266218"/>
          </a:xfrm>
          <a:prstGeom prst="rightArrow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Desna puščica 7"/>
          <p:cNvSpPr/>
          <p:nvPr/>
        </p:nvSpPr>
        <p:spPr>
          <a:xfrm>
            <a:off x="3812835" y="5989901"/>
            <a:ext cx="1435260" cy="266218"/>
          </a:xfrm>
          <a:prstGeom prst="rightArrow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777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0" dirty="0">
                <a:hlinkClick r:id="rId2"/>
              </a:rPr>
              <a:t>https://www.eosc-portal.eu</a:t>
            </a:r>
            <a:r>
              <a:rPr lang="en-GB" b="0" dirty="0" smtClean="0">
                <a:hlinkClick r:id="rId2"/>
              </a:rPr>
              <a:t>/</a:t>
            </a:r>
            <a:r>
              <a:rPr lang="sl-SI" b="0" dirty="0" smtClean="0"/>
              <a:t> </a:t>
            </a:r>
            <a:endParaRPr lang="en-GB" dirty="0" smtClean="0"/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EOSC </a:t>
            </a:r>
            <a:r>
              <a:rPr lang="sl-SI" dirty="0">
                <a:solidFill>
                  <a:schemeClr val="tx1"/>
                </a:solidFill>
              </a:rPr>
              <a:t>je federacija:</a:t>
            </a:r>
          </a:p>
          <a:p>
            <a:r>
              <a:rPr lang="sl-SI" b="0" dirty="0"/>
              <a:t>evropskih računalniških zmogljivosti (npr. </a:t>
            </a:r>
            <a:r>
              <a:rPr lang="sl-SI" b="0" dirty="0" err="1"/>
              <a:t>EuroHPC</a:t>
            </a:r>
            <a:r>
              <a:rPr lang="sl-SI" b="0" dirty="0"/>
              <a:t>)</a:t>
            </a:r>
          </a:p>
          <a:p>
            <a:r>
              <a:rPr lang="sl-SI" b="0" dirty="0"/>
              <a:t>storitev e-infrastruktur </a:t>
            </a:r>
            <a:r>
              <a:rPr lang="sl-SI" sz="2400" b="0" dirty="0"/>
              <a:t>(npr. </a:t>
            </a:r>
            <a:r>
              <a:rPr lang="sl-SI" sz="2400" b="0" u="sng" dirty="0">
                <a:hlinkClick r:id="rId3"/>
              </a:rPr>
              <a:t>EGI</a:t>
            </a:r>
            <a:r>
              <a:rPr lang="sl-SI" sz="2400" b="0" dirty="0"/>
              <a:t>, </a:t>
            </a:r>
            <a:r>
              <a:rPr lang="sl-SI" sz="2400" b="0" u="sng" dirty="0">
                <a:hlinkClick r:id="rId4"/>
              </a:rPr>
              <a:t>GÉANT</a:t>
            </a:r>
            <a:r>
              <a:rPr lang="sl-SI" sz="2400" b="0" dirty="0"/>
              <a:t>, </a:t>
            </a:r>
            <a:r>
              <a:rPr lang="sl-SI" sz="2400" b="0" u="sng" dirty="0" err="1">
                <a:hlinkClick r:id="rId5"/>
              </a:rPr>
              <a:t>OpenAIRE</a:t>
            </a:r>
            <a:r>
              <a:rPr lang="sl-SI" sz="2400" b="0" u="sng" dirty="0"/>
              <a:t>,</a:t>
            </a:r>
            <a:r>
              <a:rPr lang="sl-SI" sz="2400" b="0" dirty="0"/>
              <a:t> </a:t>
            </a:r>
            <a:r>
              <a:rPr lang="sl-SI" sz="2400" b="0" u="sng" dirty="0">
                <a:hlinkClick r:id="rId6"/>
              </a:rPr>
              <a:t>PRACE</a:t>
            </a:r>
            <a:r>
              <a:rPr lang="sl-SI" sz="2400" b="0" u="sng" dirty="0"/>
              <a:t>)</a:t>
            </a:r>
            <a:r>
              <a:rPr lang="sl-SI" b="0" dirty="0"/>
              <a:t> in raziskovalnih infrastruktur </a:t>
            </a:r>
            <a:r>
              <a:rPr lang="sl-SI" sz="2400" b="0" dirty="0"/>
              <a:t>(npr. </a:t>
            </a:r>
            <a:r>
              <a:rPr lang="sl-SI" sz="2400" b="0" u="sng" dirty="0">
                <a:hlinkClick r:id="rId7"/>
              </a:rPr>
              <a:t>DODAS</a:t>
            </a:r>
            <a:r>
              <a:rPr lang="sl-SI" sz="2400" b="0" dirty="0"/>
              <a:t>, </a:t>
            </a:r>
            <a:r>
              <a:rPr lang="sl-SI" sz="2400" b="0" u="sng" dirty="0">
                <a:hlinkClick r:id="rId8"/>
              </a:rPr>
              <a:t>ECAS</a:t>
            </a:r>
            <a:r>
              <a:rPr lang="sl-SI" sz="2400" b="0" dirty="0"/>
              <a:t>, </a:t>
            </a:r>
            <a:r>
              <a:rPr lang="sl-SI" sz="2400" b="0" u="sng" dirty="0" err="1">
                <a:hlinkClick r:id="rId9"/>
              </a:rPr>
              <a:t>OPENCoasts</a:t>
            </a:r>
            <a:r>
              <a:rPr lang="sl-SI" sz="2400" b="0" u="sng" dirty="0"/>
              <a:t>, </a:t>
            </a:r>
            <a:r>
              <a:rPr lang="sl-SI" sz="2400" b="0" u="sng" dirty="0" err="1">
                <a:hlinkClick r:id="rId10"/>
              </a:rPr>
              <a:t>WeNMR</a:t>
            </a:r>
            <a:r>
              <a:rPr lang="sl-SI" sz="2400" b="0" u="sng" dirty="0"/>
              <a:t>)</a:t>
            </a:r>
            <a:endParaRPr lang="sl-SI" sz="2400" b="0" dirty="0"/>
          </a:p>
          <a:p>
            <a:r>
              <a:rPr lang="sl-SI" b="0" dirty="0"/>
              <a:t>zbirk s FAIR raziskovalni podatki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RUL je </a:t>
            </a:r>
            <a:r>
              <a:rPr lang="sl-SI" dirty="0">
                <a:solidFill>
                  <a:srgbClr val="FF0000"/>
                </a:solidFill>
                <a:hlinkClick r:id="rId11"/>
              </a:rPr>
              <a:t>kompatibilen z </a:t>
            </a:r>
            <a:r>
              <a:rPr lang="sl-SI" dirty="0" err="1">
                <a:solidFill>
                  <a:srgbClr val="FF0000"/>
                </a:solidFill>
                <a:hlinkClick r:id="rId11"/>
              </a:rPr>
              <a:t>OpenAIRE</a:t>
            </a:r>
            <a:r>
              <a:rPr lang="sl-SI" dirty="0">
                <a:solidFill>
                  <a:srgbClr val="FF0000"/>
                </a:solidFill>
                <a:hlinkClick r:id="rId11"/>
              </a:rPr>
              <a:t>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 metapodatki RUL bodo v EOSC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200" y="295371"/>
            <a:ext cx="13530416" cy="1145358"/>
          </a:xfrm>
        </p:spPr>
        <p:txBody>
          <a:bodyPr/>
          <a:lstStyle/>
          <a:p>
            <a:r>
              <a:rPr lang="sl-SI" dirty="0" smtClean="0"/>
              <a:t>Evropski oblak odprte znanosti </a:t>
            </a:r>
            <a:r>
              <a:rPr lang="en-GB" dirty="0" smtClean="0"/>
              <a:t>(</a:t>
            </a:r>
            <a:r>
              <a:rPr lang="en-GB" dirty="0" smtClean="0">
                <a:hlinkClick r:id="rId12"/>
              </a:rPr>
              <a:t>EOSC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13"/>
          <a:srcRect l="19125" t="28348" r="34453" b="16633"/>
          <a:stretch/>
        </p:blipFill>
        <p:spPr>
          <a:xfrm>
            <a:off x="11467869" y="77586"/>
            <a:ext cx="4788132" cy="3192087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246916" y="4352081"/>
            <a:ext cx="1122744" cy="428263"/>
          </a:xfrm>
          <a:prstGeom prst="rect">
            <a:avLst/>
          </a:prstGeom>
          <a:noFill/>
          <a:ln w="57150" cap="flat">
            <a:solidFill>
              <a:srgbClr val="00B05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8855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815023"/>
          </a:xfrm>
        </p:spPr>
        <p:txBody>
          <a:bodyPr>
            <a:normAutofit fontScale="77500" lnSpcReduction="20000"/>
          </a:bodyPr>
          <a:lstStyle/>
          <a:p>
            <a:r>
              <a:rPr lang="sl-SI" b="0" dirty="0" smtClean="0">
                <a:solidFill>
                  <a:srgbClr val="00B050"/>
                </a:solidFill>
              </a:rPr>
              <a:t>Evropska komisija</a:t>
            </a:r>
            <a:r>
              <a:rPr lang="en-GB" b="0" dirty="0" smtClean="0">
                <a:solidFill>
                  <a:srgbClr val="00B050"/>
                </a:solidFill>
              </a:rPr>
              <a:t>, </a:t>
            </a:r>
            <a:r>
              <a:rPr lang="en-GB" b="0" dirty="0">
                <a:solidFill>
                  <a:srgbClr val="00B050"/>
                </a:solidFill>
              </a:rPr>
              <a:t>ERC</a:t>
            </a:r>
            <a:r>
              <a:rPr lang="en-GB" b="0" dirty="0"/>
              <a:t>, </a:t>
            </a:r>
            <a:r>
              <a:rPr lang="en-GB" b="0" dirty="0" smtClean="0">
                <a:solidFill>
                  <a:srgbClr val="C00000"/>
                </a:solidFill>
              </a:rPr>
              <a:t>ARRS</a:t>
            </a:r>
            <a:r>
              <a:rPr lang="sl-SI" b="0" dirty="0" smtClean="0">
                <a:solidFill>
                  <a:srgbClr val="C00000"/>
                </a:solidFill>
              </a:rPr>
              <a:t> …</a:t>
            </a:r>
            <a:r>
              <a:rPr lang="en-GB" b="0" dirty="0" smtClean="0"/>
              <a:t> </a:t>
            </a:r>
            <a:r>
              <a:rPr lang="en-GB" b="0" dirty="0"/>
              <a:t>– </a:t>
            </a:r>
            <a:r>
              <a:rPr lang="sl-SI" b="0" u="sng" dirty="0" smtClean="0">
                <a:hlinkClick r:id="rId2"/>
              </a:rPr>
              <a:t>Koalicija </a:t>
            </a:r>
            <a:r>
              <a:rPr lang="en-GB" b="0" u="sng" dirty="0" smtClean="0">
                <a:hlinkClick r:id="rId2"/>
              </a:rPr>
              <a:t>S</a:t>
            </a:r>
            <a:r>
              <a:rPr lang="sl-SI" b="0" dirty="0" smtClean="0"/>
              <a:t>, 4. 9. 2018</a:t>
            </a:r>
          </a:p>
          <a:p>
            <a:r>
              <a:rPr lang="sl-SI" b="0" dirty="0" smtClean="0"/>
              <a:t>Članki z rezultati javno financiranih raziskav morajo biti od </a:t>
            </a:r>
            <a:r>
              <a:rPr lang="sl-SI" b="0" dirty="0"/>
              <a:t>1. 1. </a:t>
            </a:r>
            <a:r>
              <a:rPr lang="sl-SI" b="0" dirty="0" smtClean="0"/>
              <a:t>2020 odprto dostopni kot:</a:t>
            </a:r>
          </a:p>
          <a:p>
            <a:endParaRPr lang="sl-SI" b="0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 smtClean="0"/>
          </a:p>
          <a:p>
            <a:endParaRPr lang="sl-SI" b="0" dirty="0" smtClean="0"/>
          </a:p>
          <a:p>
            <a:endParaRPr lang="sl-SI" b="0" dirty="0" smtClean="0"/>
          </a:p>
          <a:p>
            <a:r>
              <a:rPr lang="sl-SI" b="0" dirty="0" smtClean="0"/>
              <a:t>Člani Koalicije S nameravajo podpisati deklaracijo DORA o spremembi vrednotenja raziskovalne dejavnosti in uvesti spremembe</a:t>
            </a:r>
            <a:endParaRPr lang="sl-SI" b="0" dirty="0"/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 dirty="0" smtClean="0"/>
              <a:t>Načrt S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3734"/>
              </p:ext>
            </p:extLst>
          </p:nvPr>
        </p:nvGraphicFramePr>
        <p:xfrm>
          <a:off x="596577" y="3414534"/>
          <a:ext cx="14496810" cy="29647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4832270">
                  <a:extLst>
                    <a:ext uri="{9D8B030D-6E8A-4147-A177-3AD203B41FA5}">
                      <a16:colId xmlns:a16="http://schemas.microsoft.com/office/drawing/2014/main" val="1420573129"/>
                    </a:ext>
                  </a:extLst>
                </a:gridCol>
                <a:gridCol w="4832270">
                  <a:extLst>
                    <a:ext uri="{9D8B030D-6E8A-4147-A177-3AD203B41FA5}">
                      <a16:colId xmlns:a16="http://schemas.microsoft.com/office/drawing/2014/main" val="1678603638"/>
                    </a:ext>
                  </a:extLst>
                </a:gridCol>
                <a:gridCol w="4832270">
                  <a:extLst>
                    <a:ext uri="{9D8B030D-6E8A-4147-A177-3AD203B41FA5}">
                      <a16:colId xmlns:a16="http://schemas.microsoft.com/office/drawing/2014/main" val="3117249241"/>
                    </a:ext>
                  </a:extLst>
                </a:gridCol>
              </a:tblGrid>
              <a:tr h="2003533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članki </a:t>
                      </a:r>
                      <a:r>
                        <a:rPr lang="sl-SI" sz="2800" b="1" dirty="0" smtClean="0">
                          <a:solidFill>
                            <a:srgbClr val="FF0000"/>
                          </a:solidFill>
                        </a:rPr>
                        <a:t>v odprto dostopnih revijah</a:t>
                      </a:r>
                      <a:r>
                        <a:rPr lang="sl-SI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l-SI" sz="2800" b="1" dirty="0" smtClean="0">
                          <a:solidFill>
                            <a:srgbClr val="FF0000"/>
                          </a:solidFill>
                        </a:rPr>
                        <a:t>ali na odprto dostopnih platformah</a:t>
                      </a:r>
                      <a:endParaRPr lang="sl-SI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članki ali recenzirani rokopisi takoj po objavi v reviji </a:t>
                      </a:r>
                      <a:r>
                        <a:rPr lang="sl-SI" sz="2800" b="1" baseline="0" dirty="0" smtClean="0">
                          <a:solidFill>
                            <a:srgbClr val="FF0000"/>
                          </a:solidFill>
                        </a:rPr>
                        <a:t>v repozitoriju brez začasne nedostopnosti vsebine</a:t>
                      </a:r>
                      <a:endParaRPr lang="sl-SI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smtClean="0">
                          <a:solidFill>
                            <a:srgbClr val="FF0000"/>
                          </a:solidFill>
                        </a:rPr>
                        <a:t>odprti članki v naročniški</a:t>
                      </a:r>
                      <a:r>
                        <a:rPr lang="sl-SI" sz="2800" b="1" baseline="0" dirty="0" smtClean="0">
                          <a:solidFill>
                            <a:srgbClr val="FF0000"/>
                          </a:solidFill>
                        </a:rPr>
                        <a:t> reviji</a:t>
                      </a:r>
                      <a:r>
                        <a:rPr lang="sl-SI" sz="2800" baseline="0" dirty="0" smtClean="0"/>
                        <a:t>, če je z založnikom sklenjena pogodba o prehodu z naročnin v odprto dostopnost</a:t>
                      </a:r>
                      <a:endParaRPr lang="sl-SI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09603"/>
                  </a:ext>
                </a:extLst>
              </a:tr>
              <a:tr h="739664">
                <a:tc gridSpan="3">
                  <a:txBody>
                    <a:bodyPr/>
                    <a:lstStyle/>
                    <a:p>
                      <a:pPr algn="ctr"/>
                      <a:r>
                        <a:rPr lang="sl-SI" sz="2800" b="0" dirty="0" smtClean="0">
                          <a:solidFill>
                            <a:schemeClr val="tx1"/>
                          </a:solidFill>
                        </a:rPr>
                        <a:t>Avtorji</a:t>
                      </a: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</a:rPr>
                        <a:t> ostanejo imetniki avtorskih pravic (sedaj založnik)</a:t>
                      </a:r>
                      <a:endParaRPr lang="sl-SI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9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171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628009"/>
          </a:xfrm>
        </p:spPr>
        <p:txBody>
          <a:bodyPr>
            <a:normAutofit fontScale="92500" lnSpcReduction="20000"/>
          </a:bodyPr>
          <a:lstStyle/>
          <a:p>
            <a:r>
              <a:rPr lang="sl-SI" b="0" dirty="0" smtClean="0"/>
              <a:t>170 udeležencev iz 37 držav + mednarodne organizacije</a:t>
            </a:r>
          </a:p>
          <a:p>
            <a:pPr marL="0" indent="0">
              <a:buNone/>
            </a:pPr>
            <a:endParaRPr lang="sl-SI" b="0" dirty="0" smtClean="0">
              <a:hlinkClick r:id="rId2"/>
            </a:endParaRPr>
          </a:p>
          <a:p>
            <a:pPr marL="0" indent="0">
              <a:buNone/>
            </a:pPr>
            <a:r>
              <a:rPr lang="sl-SI" b="0" dirty="0" smtClean="0">
                <a:hlinkClick r:id="rId2"/>
              </a:rPr>
              <a:t>Izjava</a:t>
            </a:r>
            <a:r>
              <a:rPr lang="sl-SI" b="0" dirty="0" smtClean="0"/>
              <a:t>: </a:t>
            </a:r>
          </a:p>
          <a:p>
            <a:r>
              <a:rPr lang="sl-SI" b="0" dirty="0" smtClean="0">
                <a:solidFill>
                  <a:srgbClr val="0070C0"/>
                </a:solidFill>
              </a:rPr>
              <a:t>avtorji obdržijo avtorske pravice na člankih</a:t>
            </a:r>
          </a:p>
          <a:p>
            <a:r>
              <a:rPr lang="sl-SI" b="0" dirty="0" smtClean="0">
                <a:solidFill>
                  <a:srgbClr val="0070C0"/>
                </a:solidFill>
              </a:rPr>
              <a:t>popolni in takojšnji odprti dostop do člankov</a:t>
            </a:r>
          </a:p>
          <a:p>
            <a:r>
              <a:rPr lang="sl-SI" b="0" dirty="0" smtClean="0">
                <a:solidFill>
                  <a:srgbClr val="0070C0"/>
                </a:solidFill>
              </a:rPr>
              <a:t>pogodbe z založniki za preoblikovanje naročniških revij v odprto dostopne v zelo malo letih, brez dodatnih stroškov</a:t>
            </a:r>
          </a:p>
          <a:p>
            <a:endParaRPr lang="sl-SI" b="0" dirty="0" smtClean="0"/>
          </a:p>
          <a:p>
            <a:r>
              <a:rPr lang="sl-SI" b="0" dirty="0" smtClean="0"/>
              <a:t>K Načrtu S pristopajo države/univerze izven EU: Kitajska, Japonska, Južna Afrika, Univ. v Kaliforniji …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199" y="338668"/>
            <a:ext cx="15120983" cy="1145357"/>
          </a:xfrm>
        </p:spPr>
        <p:txBody>
          <a:bodyPr/>
          <a:lstStyle/>
          <a:p>
            <a:r>
              <a:rPr lang="sl-SI" dirty="0" smtClean="0"/>
              <a:t>14. berlinska konferenca o odprtem </a:t>
            </a:r>
            <a:r>
              <a:rPr lang="sl-SI" dirty="0" smtClean="0"/>
              <a:t>dostopu, </a:t>
            </a:r>
            <a:r>
              <a:rPr lang="sl-SI" sz="3600" dirty="0" smtClean="0"/>
              <a:t>3.-4. 12. 2018</a:t>
            </a:r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133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A72E6D78-4451-2C43-A51A-3ED5D09EAE39}" vid="{7BDFCED3-FA51-D14D-87FC-E923B98DE0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OpenAIRE_Calibri_2017_v1</Template>
  <TotalTime>467</TotalTime>
  <Words>288</Words>
  <Application>Microsoft Office PowerPoint</Application>
  <PresentationFormat>Po meri</PresentationFormat>
  <Paragraphs>36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Light</vt:lpstr>
      <vt:lpstr>Helvetica Neue</vt:lpstr>
      <vt:lpstr>Open Sans</vt:lpstr>
      <vt:lpstr>Open Sans Semibold</vt:lpstr>
      <vt:lpstr>Wingdings</vt:lpstr>
      <vt:lpstr>Master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Kotar, Mojca</cp:lastModifiedBy>
  <cp:revision>130</cp:revision>
  <cp:lastPrinted>2018-12-11T18:10:50Z</cp:lastPrinted>
  <dcterms:created xsi:type="dcterms:W3CDTF">2017-08-30T16:00:21Z</dcterms:created>
  <dcterms:modified xsi:type="dcterms:W3CDTF">2018-12-11T22:18:48Z</dcterms:modified>
</cp:coreProperties>
</file>